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67" r:id="rId3"/>
    <p:sldId id="269" r:id="rId4"/>
    <p:sldId id="271" r:id="rId5"/>
    <p:sldId id="277" r:id="rId6"/>
    <p:sldId id="273" r:id="rId7"/>
    <p:sldId id="274" r:id="rId8"/>
    <p:sldId id="306" r:id="rId9"/>
    <p:sldId id="275" r:id="rId10"/>
    <p:sldId id="276" r:id="rId11"/>
    <p:sldId id="3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69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72F4C-0C10-42FC-803F-5B4961D1994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1A44E-FD4C-49B5-BEDD-81A987CFB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1A44E-FD4C-49B5-BEDD-81A987CFB4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C6FA-0C61-E013-5748-0BB7F271D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CC9EB-A43B-1022-B942-DBB3BC524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2EAC0-5C0A-D0F9-B6B8-402CAC1C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D5708-5C3B-B3E7-39F6-758A4300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5D22-4ED2-39B2-373D-FD61A25C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4F6F-736F-8737-5AD1-0EBE9373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80DFF-BDC7-0EF8-4134-4BD56A424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1C9FD-583C-89EA-E46D-789EE1CF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16497-78D9-3258-478C-5632DF43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DDDDA-FDC8-AA16-90DC-EE0858F4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0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A777FE-9AA1-C1C7-63B0-F575E3F92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ABCF3-16F0-DBD4-C55A-9F2664289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A4FF9-800A-5050-3AC8-FFFDE6E9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F411D-82AA-C566-4466-DCE4C03F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92BBF-052D-3DD6-FA62-CFDDB0FB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29E0-0905-5C49-338E-10436444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60D8-2203-4655-12C1-D924CFB5D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E1F7-CAED-CFF6-48A0-16FD88EB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CF044-BCE0-6F7B-A8B8-0528BB64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6D387-FA5D-0989-E2B8-7D866AC1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1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A250-703B-EC93-D768-F3DA5C75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56182-F500-0962-E35C-B8F2BC375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A319A-1D13-3B2B-6539-BF219BC6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DFACD-3490-7CCE-D149-F8C7D473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09FB-3CE8-1748-50F8-32F3B2E6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3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D84A-F3CE-CE62-7A56-C673FF7E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4434-E6A2-EF47-3E85-5A7E1C23C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A6F05-F35A-E057-6753-773F9FCC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3844A-E873-5657-2E6A-2EC02153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313BD-FCAB-45C4-8A04-775A42D9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F1CB2-9768-3FD5-F1AD-56DD3B2B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6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C346-02DE-75CF-7283-6821E6CB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006C-764D-23A6-496B-2A88207DC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34CDE-B9F3-FBCB-13E8-05531CE29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84EF9-C789-DA13-3072-111501049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941CD-BCD9-F074-2C8E-8BEF5F232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B456B-0C5F-5C8A-F8D8-EFFC2C8E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0C6BE-13DD-E286-4B7E-45953F5A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765DD-991F-92FB-B5DA-BA08C2AD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3EBD-AAF3-8CAC-804C-9CC2B4EC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F3E07-82BE-AB82-DA4A-7B223FD5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49803-F43F-B12E-CC09-579B69F5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72979-D4F3-506B-D335-4CC637DC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40653-99DA-32B1-C4B0-6F6111C6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59177-281D-B06A-769C-59317F37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D6492-B7C0-C356-DF94-457FC90A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4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538F-25B3-4925-940F-D9E92A29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2F46-5E1F-0F79-49B0-036ACAD6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514FC-3B01-63A5-7BA9-19A3F7667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649E9-FF0B-D002-2A89-F67BD079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7009D-37EF-A1AE-D6FB-94EB85B9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29A38-F9A0-25D6-3C1C-AF0321CD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0BB7-ED80-524A-C89F-8F789AC0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E3D4CD-B2EC-87C1-A9F3-200DF4CE7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2BDEC-ECA5-80A7-E3DD-1603F9F52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60748-7D70-DCED-7A74-B359FE8E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9A00B-9985-B4F0-5540-5091FBAD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6998C-451C-6454-F2DE-75BA21C8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6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E7177-86AA-BA50-D19E-D0EF3A65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0D8F3-DD7A-735A-5CB7-5CCF56F15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8F24B-F4BD-F2F2-8EAD-402578E50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2A532-F89B-4FB6-AEC1-58D4D7989DC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DFD7D-0825-5AEC-218E-EA5D6176B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396D-FA3A-19B3-10DE-62CC55242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47719B-EBEE-4947-B460-5E9E3A58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8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25EEB5-2669-ED78-B065-63BB1B011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8951" cy="6857999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9CC88598-981B-1540-4980-37E4C2A7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448" y="5852160"/>
            <a:ext cx="2394552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4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-up of a logo&#10;&#10;AI-generated content may be incorrect.">
            <a:extLst>
              <a:ext uri="{FF2B5EF4-FFF2-40B4-BE49-F238E27FC236}">
                <a16:creationId xmlns:a16="http://schemas.microsoft.com/office/drawing/2014/main" id="{E7B79331-8022-2DB7-24D8-DBE6540C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720" y="6071254"/>
            <a:ext cx="1741492" cy="73152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7B7163-FDDF-633B-515B-AADB811F1F86}"/>
              </a:ext>
            </a:extLst>
          </p:cNvPr>
          <p:cNvSpPr/>
          <p:nvPr/>
        </p:nvSpPr>
        <p:spPr>
          <a:xfrm>
            <a:off x="280440" y="2837279"/>
            <a:ext cx="10604115" cy="35705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67D6EA9-BB9C-B8B1-1BAE-2830C42930D5}"/>
              </a:ext>
            </a:extLst>
          </p:cNvPr>
          <p:cNvSpPr/>
          <p:nvPr/>
        </p:nvSpPr>
        <p:spPr>
          <a:xfrm>
            <a:off x="6096000" y="1338723"/>
            <a:ext cx="5071671" cy="137473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C866EE-7A3E-D6FF-19AF-3764F133819E}"/>
              </a:ext>
            </a:extLst>
          </p:cNvPr>
          <p:cNvSpPr/>
          <p:nvPr/>
        </p:nvSpPr>
        <p:spPr>
          <a:xfrm>
            <a:off x="348519" y="1361320"/>
            <a:ext cx="5071671" cy="130235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F73B9-29AD-EA31-19CD-158E745B9DE0}"/>
              </a:ext>
            </a:extLst>
          </p:cNvPr>
          <p:cNvSpPr txBox="1"/>
          <p:nvPr/>
        </p:nvSpPr>
        <p:spPr>
          <a:xfrm>
            <a:off x="198619" y="152612"/>
            <a:ext cx="109134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SLT SASE Licensing Models (Packages)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34376-58D5-DE21-972C-451BA7C4723E}"/>
              </a:ext>
            </a:extLst>
          </p:cNvPr>
          <p:cNvSpPr txBox="1"/>
          <p:nvPr/>
        </p:nvSpPr>
        <p:spPr>
          <a:xfrm>
            <a:off x="198620" y="922053"/>
            <a:ext cx="9170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405"/>
              </a:spcBef>
              <a:buNone/>
            </a:pP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Based on these SLT SASE services there are 3 SLT SASE licensing models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9E09B9-AF88-0A09-C11E-4F60D92C2386}"/>
              </a:ext>
            </a:extLst>
          </p:cNvPr>
          <p:cNvSpPr txBox="1"/>
          <p:nvPr/>
        </p:nvSpPr>
        <p:spPr>
          <a:xfrm>
            <a:off x="717028" y="1288942"/>
            <a:ext cx="4334655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0" marR="0">
              <a:spcBef>
                <a:spcPts val="1405"/>
              </a:spcBef>
              <a:buNone/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1.SASE Trust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91160" marR="0" indent="-342900">
              <a:spcBef>
                <a:spcPts val="1405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Secure Private Access License model. </a:t>
            </a:r>
          </a:p>
          <a:p>
            <a:pPr marL="391160" marR="0" indent="-342900">
              <a:spcBef>
                <a:spcPts val="1405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Secure access to internal apps.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9672F3-9FC3-517E-EB17-5E0C7D6EBB6D}"/>
              </a:ext>
            </a:extLst>
          </p:cNvPr>
          <p:cNvSpPr txBox="1"/>
          <p:nvPr/>
        </p:nvSpPr>
        <p:spPr>
          <a:xfrm>
            <a:off x="6509477" y="1369347"/>
            <a:ext cx="4733144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0" marR="0">
              <a:spcBef>
                <a:spcPts val="1405"/>
              </a:spcBef>
              <a:buNone/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2.</a:t>
            </a:r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SASE Secure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91160" marR="0" indent="-342900">
              <a:spcBef>
                <a:spcPts val="1405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Secure Internet Access License model.</a:t>
            </a:r>
          </a:p>
          <a:p>
            <a:pPr marL="391160" marR="0" indent="-342900">
              <a:spcBef>
                <a:spcPts val="1405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Protect internet &amp; users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21155-AEE1-15DE-4576-4B42CFF42968}"/>
              </a:ext>
            </a:extLst>
          </p:cNvPr>
          <p:cNvSpPr txBox="1"/>
          <p:nvPr/>
        </p:nvSpPr>
        <p:spPr>
          <a:xfrm>
            <a:off x="1328537" y="2258516"/>
            <a:ext cx="9783578" cy="423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1405"/>
              </a:spcBef>
              <a:buNone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algn="ctr">
              <a:spcBef>
                <a:spcPts val="1405"/>
              </a:spcBef>
              <a:buNone/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3. SASE Fabric 361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1405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Secure Access Fabric License model.</a:t>
            </a:r>
          </a:p>
          <a:p>
            <a:pPr marL="285750" marR="0" indent="-285750">
              <a:spcBef>
                <a:spcPts val="1405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Secure both internet access &amp; private access.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34010" marR="0" indent="-285750">
              <a:spcBef>
                <a:spcPts val="1405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unified, intelligent security fabric that goes beyond traditional boundaries (Connect all user branches and application in one single platform )</a:t>
            </a:r>
          </a:p>
          <a:p>
            <a:pPr marL="334010" marR="0" indent="-285750">
              <a:spcBef>
                <a:spcPts val="1405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 </a:t>
            </a:r>
            <a:r>
              <a:rPr lang="en-US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 + 6 + 1 concept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8260" marR="0">
              <a:spcBef>
                <a:spcPts val="1405"/>
              </a:spcBef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        3 → Network + Security + Access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8260" marR="0">
              <a:spcBef>
                <a:spcPts val="1405"/>
              </a:spcBef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        6 → Key security layers (NGFW, SWG, CASB, ZTNA, DLP, ATP)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8260" marR="0">
              <a:spcBef>
                <a:spcPts val="1405"/>
              </a:spcBef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        1 → Unified platform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4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A6B7A09F-92E2-24A2-26FD-14929D704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170" y="6237652"/>
            <a:ext cx="1476829" cy="620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5D2168-66F5-A1BB-0207-DA52EA196E9D}"/>
              </a:ext>
            </a:extLst>
          </p:cNvPr>
          <p:cNvSpPr txBox="1"/>
          <p:nvPr/>
        </p:nvSpPr>
        <p:spPr>
          <a:xfrm>
            <a:off x="198620" y="152612"/>
            <a:ext cx="11718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SLT SASE Licensing Models-Feature Mapping</a:t>
            </a:r>
            <a:endParaRPr lang="en-US" sz="4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9C3726-420D-DD66-1C24-63FCFF46D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63608"/>
              </p:ext>
            </p:extLst>
          </p:nvPr>
        </p:nvGraphicFramePr>
        <p:xfrm>
          <a:off x="1476829" y="755966"/>
          <a:ext cx="8668658" cy="6019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663">
                  <a:extLst>
                    <a:ext uri="{9D8B030D-6E8A-4147-A177-3AD203B41FA5}">
                      <a16:colId xmlns:a16="http://schemas.microsoft.com/office/drawing/2014/main" val="1668162102"/>
                    </a:ext>
                  </a:extLst>
                </a:gridCol>
                <a:gridCol w="2025344">
                  <a:extLst>
                    <a:ext uri="{9D8B030D-6E8A-4147-A177-3AD203B41FA5}">
                      <a16:colId xmlns:a16="http://schemas.microsoft.com/office/drawing/2014/main" val="3358121444"/>
                    </a:ext>
                  </a:extLst>
                </a:gridCol>
                <a:gridCol w="2215219">
                  <a:extLst>
                    <a:ext uri="{9D8B030D-6E8A-4147-A177-3AD203B41FA5}">
                      <a16:colId xmlns:a16="http://schemas.microsoft.com/office/drawing/2014/main" val="1750967067"/>
                    </a:ext>
                  </a:extLst>
                </a:gridCol>
                <a:gridCol w="2550432">
                  <a:extLst>
                    <a:ext uri="{9D8B030D-6E8A-4147-A177-3AD203B41FA5}">
                      <a16:colId xmlns:a16="http://schemas.microsoft.com/office/drawing/2014/main" val="3200296186"/>
                    </a:ext>
                  </a:extLst>
                </a:gridCol>
              </a:tblGrid>
              <a:tr h="2418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Capability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SASE Trust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SASE Secure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SASE Fabric 361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069380"/>
                  </a:ext>
                </a:extLst>
              </a:tr>
              <a:tr h="4766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Main Purpose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Secure internal applications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Secure internet &amp; SaaS access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Complete security + networking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188170"/>
                  </a:ext>
                </a:extLst>
              </a:tr>
              <a:tr h="24180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User Access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👤 Internal apps only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🌐 Internet &amp; cloud apps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👤 + 🌐 Both (full access)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682380"/>
                  </a:ext>
                </a:extLst>
              </a:tr>
              <a:tr h="2649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Zero Trust (ZTNA)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❌ 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140370"/>
                  </a:ext>
                </a:extLst>
              </a:tr>
              <a:tr h="4766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Secure Web Gateway (SWG)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❌ 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905392"/>
                  </a:ext>
                </a:extLst>
              </a:tr>
              <a:tr h="4766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CASB (Cloud App Control)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❌ 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289868"/>
                  </a:ext>
                </a:extLst>
              </a:tr>
              <a:tr h="3037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Firewall (FWaaS)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⚠️ Limited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626272"/>
                  </a:ext>
                </a:extLst>
              </a:tr>
              <a:tr h="4766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Loss Prevention (DLP)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⚠️ Limited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521905"/>
                  </a:ext>
                </a:extLst>
              </a:tr>
              <a:tr h="4766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Advanced Threat Protection (ATP)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⚠️ Basic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453898"/>
                  </a:ext>
                </a:extLst>
              </a:tr>
              <a:tr h="4766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Remote Browser Isolation (RBI)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❌ 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50756"/>
                  </a:ext>
                </a:extLst>
              </a:tr>
              <a:tr h="4766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Access to Private Apps (DC/Cloud)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❌ 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405335"/>
                  </a:ext>
                </a:extLst>
              </a:tr>
              <a:tr h="4766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Access to Internet / SaaS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❌ 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787805"/>
                  </a:ext>
                </a:extLst>
              </a:tr>
              <a:tr h="4766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Unified Platform (Single Pane)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❌ Partial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❌ Partial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✅ Full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188218"/>
                  </a:ext>
                </a:extLst>
              </a:tr>
              <a:tr h="4766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Best For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Remote VPN Replacement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Internet security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Full SASE transformation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54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61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000C9E-6688-D3C4-CE4A-47BF9DFAAD7B}"/>
              </a:ext>
            </a:extLst>
          </p:cNvPr>
          <p:cNvSpPr txBox="1"/>
          <p:nvPr/>
        </p:nvSpPr>
        <p:spPr>
          <a:xfrm>
            <a:off x="839448" y="1618061"/>
            <a:ext cx="101333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5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None/>
            </a:pPr>
            <a:endParaRPr lang="en-US" sz="5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None/>
            </a:pPr>
            <a:r>
              <a:rPr lang="en-US" sz="5400" b="1" i="1" dirty="0">
                <a:latin typeface="Cambria" panose="02040503050406030204" pitchFamily="18" charset="0"/>
                <a:ea typeface="Cambria" panose="02040503050406030204" pitchFamily="18" charset="0"/>
              </a:rPr>
              <a:t>Secure Everything.</a:t>
            </a:r>
          </a:p>
          <a:p>
            <a:pPr algn="ctr">
              <a:buNone/>
            </a:pPr>
            <a:r>
              <a:rPr lang="en-US" sz="5400" b="1" i="1" dirty="0">
                <a:latin typeface="Cambria" panose="02040503050406030204" pitchFamily="18" charset="0"/>
                <a:ea typeface="Cambria" panose="02040503050406030204" pitchFamily="18" charset="0"/>
              </a:rPr>
              <a:t>Connect Everywhere. </a:t>
            </a:r>
            <a:endParaRPr lang="en-US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F6EB3534-72ED-8900-4372-EC7A9C0EA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762" y="5760720"/>
            <a:ext cx="2612238" cy="1097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643E5D-3F75-75AC-4B11-9AAB038F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73" y="1257300"/>
            <a:ext cx="5372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1B25E258-D63B-D8DF-120F-0DB77353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620" y="5850972"/>
            <a:ext cx="2397380" cy="1007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EF4E02-8A7C-7D36-1DE2-006235F375F4}"/>
              </a:ext>
            </a:extLst>
          </p:cNvPr>
          <p:cNvSpPr txBox="1"/>
          <p:nvPr/>
        </p:nvSpPr>
        <p:spPr>
          <a:xfrm>
            <a:off x="284813" y="299803"/>
            <a:ext cx="6745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SLT SASE Product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F636A-370B-9BE3-4378-37FFE5D0C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20" y="1069244"/>
            <a:ext cx="8743592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2FA71-AC08-1E7A-706E-D724529F848D}"/>
              </a:ext>
            </a:extLst>
          </p:cNvPr>
          <p:cNvSpPr txBox="1"/>
          <p:nvPr/>
        </p:nvSpPr>
        <p:spPr>
          <a:xfrm>
            <a:off x="1142999" y="5511915"/>
            <a:ext cx="10489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SLT SASE delivers secure, simplified, and fully managed networking—empowering businesses to connect and protect everything, everywhere.</a:t>
            </a:r>
          </a:p>
        </p:txBody>
      </p:sp>
    </p:spTree>
    <p:extLst>
      <p:ext uri="{BB962C8B-B14F-4D97-AF65-F5344CB8AC3E}">
        <p14:creationId xmlns:p14="http://schemas.microsoft.com/office/powerpoint/2010/main" val="275262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9856F4-57DC-AB46-C84B-FA136EEADD2E}"/>
              </a:ext>
            </a:extLst>
          </p:cNvPr>
          <p:cNvSpPr txBox="1"/>
          <p:nvPr/>
        </p:nvSpPr>
        <p:spPr>
          <a:xfrm>
            <a:off x="153648" y="272533"/>
            <a:ext cx="89903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SLT SASE Solution Architecture</a:t>
            </a:r>
            <a:endParaRPr lang="en-US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47102-22A2-16CE-D10E-A9BA44A93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54" y="1041974"/>
            <a:ext cx="7187260" cy="5120640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603FB852-06DE-9755-3FE8-39E7E7EE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246" y="5943600"/>
            <a:ext cx="217686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0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-up of a logo&#10;&#10;AI-generated content may be incorrect.">
            <a:extLst>
              <a:ext uri="{FF2B5EF4-FFF2-40B4-BE49-F238E27FC236}">
                <a16:creationId xmlns:a16="http://schemas.microsoft.com/office/drawing/2014/main" id="{D6A53D7F-3681-1905-C7E0-9D105504B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455" y="6102564"/>
            <a:ext cx="1741492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78DCA2-3F53-CE57-1C3A-EBE07E019464}"/>
              </a:ext>
            </a:extLst>
          </p:cNvPr>
          <p:cNvSpPr txBox="1"/>
          <p:nvPr/>
        </p:nvSpPr>
        <p:spPr>
          <a:xfrm>
            <a:off x="243591" y="74236"/>
            <a:ext cx="609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SLT SASE Components</a:t>
            </a:r>
            <a:endParaRPr lang="en-US" sz="4400" b="1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E96E2BE2-D3E1-EED3-907C-320C05C22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5" y="843677"/>
            <a:ext cx="1783199" cy="1102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1FA2CA-3056-C262-08CB-E232823D11B5}"/>
              </a:ext>
            </a:extLst>
          </p:cNvPr>
          <p:cNvSpPr txBox="1"/>
          <p:nvPr/>
        </p:nvSpPr>
        <p:spPr>
          <a:xfrm>
            <a:off x="449015" y="1882758"/>
            <a:ext cx="1783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SASE Client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82B45-04AB-67A9-07EA-553A719D8866}"/>
              </a:ext>
            </a:extLst>
          </p:cNvPr>
          <p:cNvSpPr txBox="1"/>
          <p:nvPr/>
        </p:nvSpPr>
        <p:spPr>
          <a:xfrm>
            <a:off x="336589" y="2480610"/>
            <a:ext cx="2953752" cy="372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Installed on user devices (laptop/mobile)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Creates a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secure, encrypted connection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 the cloud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Allows safe access to company apps from anywhere</a:t>
            </a: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A0D20A2C-A2F3-BE58-4F74-A57363E27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782" y="843677"/>
            <a:ext cx="1783199" cy="1102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3E84EC-A54B-36D3-DD4B-8035B6FC35E2}"/>
              </a:ext>
            </a:extLst>
          </p:cNvPr>
          <p:cNvSpPr txBox="1"/>
          <p:nvPr/>
        </p:nvSpPr>
        <p:spPr>
          <a:xfrm>
            <a:off x="3718470" y="1945720"/>
            <a:ext cx="1783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Cloud Gateways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F0346E-9EB8-3161-EE30-A227711BE8D2}"/>
              </a:ext>
            </a:extLst>
          </p:cNvPr>
          <p:cNvSpPr txBox="1"/>
          <p:nvPr/>
        </p:nvSpPr>
        <p:spPr>
          <a:xfrm>
            <a:off x="3553608" y="2776717"/>
            <a:ext cx="33015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Cloud-based secure entry points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Authenticate users &amp; control access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Protect against threats while connecting to apps and data</a:t>
            </a:r>
          </a:p>
        </p:txBody>
      </p:sp>
      <p:pic>
        <p:nvPicPr>
          <p:cNvPr id="15" name="Image 2" descr="preencoded.png">
            <a:extLst>
              <a:ext uri="{FF2B5EF4-FFF2-40B4-BE49-F238E27FC236}">
                <a16:creationId xmlns:a16="http://schemas.microsoft.com/office/drawing/2014/main" id="{FB1C327E-9239-8D8A-839E-E45BA595E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237" y="843677"/>
            <a:ext cx="1783199" cy="1102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5AF1B4-245B-661D-9867-592F61DAAAEC}"/>
              </a:ext>
            </a:extLst>
          </p:cNvPr>
          <p:cNvSpPr txBox="1"/>
          <p:nvPr/>
        </p:nvSpPr>
        <p:spPr>
          <a:xfrm>
            <a:off x="6893961" y="1972699"/>
            <a:ext cx="28949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SASE Fabric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Connects all cloud gateways together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Ensures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fast, reliable, and optimized traffic flow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Delivers a smooth user experience across locations</a:t>
            </a:r>
          </a:p>
          <a:p>
            <a:pPr>
              <a:buNone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231C5E78-C016-664E-B146-F36CEB2D4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667" y="843558"/>
            <a:ext cx="1783318" cy="1102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9412AB-5499-40BD-948C-AEA2731EAE88}"/>
              </a:ext>
            </a:extLst>
          </p:cNvPr>
          <p:cNvSpPr txBox="1"/>
          <p:nvPr/>
        </p:nvSpPr>
        <p:spPr>
          <a:xfrm>
            <a:off x="9788932" y="2034254"/>
            <a:ext cx="240306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SASE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Central dashboard for IT teams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Monitor, manage, and control everything in one place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Provides visibility on users, apps, and network activity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F4CECC-34AE-C1AA-5050-8DFB53E5AC16}"/>
              </a:ext>
            </a:extLst>
          </p:cNvPr>
          <p:cNvCxnSpPr/>
          <p:nvPr/>
        </p:nvCxnSpPr>
        <p:spPr>
          <a:xfrm>
            <a:off x="6591923" y="843558"/>
            <a:ext cx="0" cy="5767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28A012-0843-E88C-0625-A5927C17A998}"/>
              </a:ext>
            </a:extLst>
          </p:cNvPr>
          <p:cNvCxnSpPr/>
          <p:nvPr/>
        </p:nvCxnSpPr>
        <p:spPr>
          <a:xfrm>
            <a:off x="9607445" y="729910"/>
            <a:ext cx="0" cy="5767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64C4ED-800E-51AE-6DD5-FE7CAC06D37C}"/>
              </a:ext>
            </a:extLst>
          </p:cNvPr>
          <p:cNvCxnSpPr/>
          <p:nvPr/>
        </p:nvCxnSpPr>
        <p:spPr>
          <a:xfrm>
            <a:off x="3319071" y="843558"/>
            <a:ext cx="0" cy="5767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2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340C37D1-9EC2-2BF3-D306-D70CE6A2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408" y="5895631"/>
            <a:ext cx="1959179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C0125-B333-76E6-FC71-2A23BD7775F3}"/>
              </a:ext>
            </a:extLst>
          </p:cNvPr>
          <p:cNvSpPr txBox="1"/>
          <p:nvPr/>
        </p:nvSpPr>
        <p:spPr>
          <a:xfrm>
            <a:off x="273568" y="147231"/>
            <a:ext cx="82708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SLT SASE Business Models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2A536-5A3B-0E19-EB0A-2D0E2982255C}"/>
              </a:ext>
            </a:extLst>
          </p:cNvPr>
          <p:cNvSpPr txBox="1"/>
          <p:nvPr/>
        </p:nvSpPr>
        <p:spPr>
          <a:xfrm>
            <a:off x="273568" y="1131916"/>
            <a:ext cx="7551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SASE as-a-Service Model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EE9CA-727E-BBCE-5E60-48BF07E0F1AC}"/>
              </a:ext>
            </a:extLst>
          </p:cNvPr>
          <p:cNvSpPr txBox="1"/>
          <p:nvPr/>
        </p:nvSpPr>
        <p:spPr>
          <a:xfrm>
            <a:off x="273568" y="1562404"/>
            <a:ext cx="11644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This is a fully cloud-delivered and fully managed SASE deployment model that enables rapid service rollout, elastic scalability, and simplified operations for customers.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422E3-F1B1-B085-C393-20E1ABF91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84" y="2316058"/>
            <a:ext cx="7508564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9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3AAA4CFF-B071-256D-C447-A930742C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821" y="5895631"/>
            <a:ext cx="1959179" cy="822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9D2C66-7398-CC48-F931-50B9B439C6E4}"/>
              </a:ext>
            </a:extLst>
          </p:cNvPr>
          <p:cNvSpPr txBox="1"/>
          <p:nvPr/>
        </p:nvSpPr>
        <p:spPr>
          <a:xfrm>
            <a:off x="273568" y="147231"/>
            <a:ext cx="82708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SLT SASE Business Models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618C8-32E0-114D-11A5-78C5A0AD1722}"/>
              </a:ext>
            </a:extLst>
          </p:cNvPr>
          <p:cNvSpPr txBox="1"/>
          <p:nvPr/>
        </p:nvSpPr>
        <p:spPr>
          <a:xfrm>
            <a:off x="273568" y="916672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2.Private SASE Model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E83F-DDF3-1393-B0B1-497DF080ED5E}"/>
              </a:ext>
            </a:extLst>
          </p:cNvPr>
          <p:cNvSpPr txBox="1"/>
          <p:nvPr/>
        </p:nvSpPr>
        <p:spPr>
          <a:xfrm>
            <a:off x="378502" y="1378337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Sovereign SASE Model. Gateways are locally hosted.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D598F-AC9D-BDE1-EFF6-D3754C1C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43" y="1840002"/>
            <a:ext cx="7993198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5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FDC60A-A1C7-567E-9883-9012410C1750}"/>
              </a:ext>
            </a:extLst>
          </p:cNvPr>
          <p:cNvSpPr/>
          <p:nvPr/>
        </p:nvSpPr>
        <p:spPr>
          <a:xfrm>
            <a:off x="665018" y="837645"/>
            <a:ext cx="7883237" cy="482788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-up of a logo&#10;&#10;AI-generated content may be incorrect.">
            <a:extLst>
              <a:ext uri="{FF2B5EF4-FFF2-40B4-BE49-F238E27FC236}">
                <a16:creationId xmlns:a16="http://schemas.microsoft.com/office/drawing/2014/main" id="{BF1D04D3-6CA7-64A7-A73D-16B560A6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448" y="5852160"/>
            <a:ext cx="2394552" cy="1005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415CFC-8F11-0B07-6CA5-912B51BE26FC}"/>
              </a:ext>
            </a:extLst>
          </p:cNvPr>
          <p:cNvSpPr txBox="1"/>
          <p:nvPr/>
        </p:nvSpPr>
        <p:spPr>
          <a:xfrm>
            <a:off x="254833" y="26714"/>
            <a:ext cx="695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SLT SASE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95485-C933-160A-8B41-2C4796FEE6BA}"/>
              </a:ext>
            </a:extLst>
          </p:cNvPr>
          <p:cNvSpPr txBox="1"/>
          <p:nvPr/>
        </p:nvSpPr>
        <p:spPr>
          <a:xfrm>
            <a:off x="2261585" y="1320864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FWaaS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(Firewall-as-a-Service)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E9733-0B53-87B3-0C1B-38A2ED0B9E28}"/>
              </a:ext>
            </a:extLst>
          </p:cNvPr>
          <p:cNvSpPr txBox="1"/>
          <p:nvPr/>
        </p:nvSpPr>
        <p:spPr>
          <a:xfrm>
            <a:off x="2261585" y="1803101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SWG (Secure Web Gateway)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D44DA4-862D-5AB0-DCCD-2842A4DED7C3}"/>
              </a:ext>
            </a:extLst>
          </p:cNvPr>
          <p:cNvSpPr txBox="1"/>
          <p:nvPr/>
        </p:nvSpPr>
        <p:spPr>
          <a:xfrm>
            <a:off x="2261585" y="2271802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CASB (Cloud Access Security Broker)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C862D-EE47-A85E-F1C2-11FFECD0CC65}"/>
              </a:ext>
            </a:extLst>
          </p:cNvPr>
          <p:cNvSpPr txBox="1"/>
          <p:nvPr/>
        </p:nvSpPr>
        <p:spPr>
          <a:xfrm>
            <a:off x="2261585" y="2740503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 ZTNA (Zero Trust Network Access)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2BC94-FE44-3ECD-9F88-DAB9E8710239}"/>
              </a:ext>
            </a:extLst>
          </p:cNvPr>
          <p:cNvSpPr txBox="1"/>
          <p:nvPr/>
        </p:nvSpPr>
        <p:spPr>
          <a:xfrm>
            <a:off x="2261585" y="3251588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 DLP (Data Loss Prevention)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2FA1F4-5F65-0F3C-7B63-FE80C77919CD}"/>
              </a:ext>
            </a:extLst>
          </p:cNvPr>
          <p:cNvSpPr txBox="1"/>
          <p:nvPr/>
        </p:nvSpPr>
        <p:spPr>
          <a:xfrm>
            <a:off x="2261585" y="3762673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 RBI (Remote Browser Isolation)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88A372-1B74-6082-8F64-2A2A7545F46B}"/>
              </a:ext>
            </a:extLst>
          </p:cNvPr>
          <p:cNvSpPr txBox="1"/>
          <p:nvPr/>
        </p:nvSpPr>
        <p:spPr>
          <a:xfrm>
            <a:off x="2261585" y="4913556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8.  Compatible with SD-WAN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CAD61-B5CC-8E8B-99C1-65A712AA8965}"/>
              </a:ext>
            </a:extLst>
          </p:cNvPr>
          <p:cNvSpPr txBox="1"/>
          <p:nvPr/>
        </p:nvSpPr>
        <p:spPr>
          <a:xfrm>
            <a:off x="2261585" y="437626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 Advanced Threat Protection (ATP)</a:t>
            </a:r>
          </a:p>
        </p:txBody>
      </p:sp>
    </p:spTree>
    <p:extLst>
      <p:ext uri="{BB962C8B-B14F-4D97-AF65-F5344CB8AC3E}">
        <p14:creationId xmlns:p14="http://schemas.microsoft.com/office/powerpoint/2010/main" val="257312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F9D8ED18-3F0C-0118-3F5B-1D91CF5E9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913" y="6013987"/>
            <a:ext cx="1959179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15D85-68B8-69C5-0033-4C2753E21D4A}"/>
              </a:ext>
            </a:extLst>
          </p:cNvPr>
          <p:cNvSpPr txBox="1"/>
          <p:nvPr/>
        </p:nvSpPr>
        <p:spPr>
          <a:xfrm>
            <a:off x="213610" y="212573"/>
            <a:ext cx="609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SLT SASE Services</a:t>
            </a:r>
            <a:endParaRPr 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69395-88C4-88E1-7CAB-779DE7E26C14}"/>
              </a:ext>
            </a:extLst>
          </p:cNvPr>
          <p:cNvSpPr txBox="1"/>
          <p:nvPr/>
        </p:nvSpPr>
        <p:spPr>
          <a:xfrm>
            <a:off x="213610" y="1239718"/>
            <a:ext cx="11838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SLT SASE Services ensure secure access to both internal applications and the internet—protecting users wherever they work.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BC606-5F67-D85F-A08E-FDE68E8A92DF}"/>
              </a:ext>
            </a:extLst>
          </p:cNvPr>
          <p:cNvSpPr txBox="1"/>
          <p:nvPr/>
        </p:nvSpPr>
        <p:spPr>
          <a:xfrm>
            <a:off x="213610" y="2450493"/>
            <a:ext cx="58823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🔐 Secure Private Access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Provides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safe access to internal company applications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Uses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Zero Trust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– only authorized users can connect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Access is controlled based on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user, device, and location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Keeps sensitive business data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secure and protected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961818-92E0-0BCE-928C-20F6F5E81551}"/>
              </a:ext>
            </a:extLst>
          </p:cNvPr>
          <p:cNvSpPr txBox="1"/>
          <p:nvPr/>
        </p:nvSpPr>
        <p:spPr>
          <a:xfrm>
            <a:off x="6329596" y="2367648"/>
            <a:ext cx="611598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🌐 Secure Internet Access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Protects users from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internet threats (viruses, malware, ransomware)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Secures access to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websites and cloud applications (SaaS)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Applies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smart security controls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based on user and device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Prevents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data leaks and unauthorized access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D29A2C-0CEA-8DAC-9E25-647E6E2F8DE9}"/>
              </a:ext>
            </a:extLst>
          </p:cNvPr>
          <p:cNvCxnSpPr>
            <a:cxnSpLocks/>
          </p:cNvCxnSpPr>
          <p:nvPr/>
        </p:nvCxnSpPr>
        <p:spPr>
          <a:xfrm>
            <a:off x="5771213" y="2367648"/>
            <a:ext cx="0" cy="4063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7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664</Words>
  <Application>Microsoft Office PowerPoint</Application>
  <PresentationFormat>Widescreen</PresentationFormat>
  <Paragraphs>136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Supunsara Bandara</dc:creator>
  <cp:lastModifiedBy>Supunsara Bandara</cp:lastModifiedBy>
  <cp:revision>62</cp:revision>
  <dcterms:created xsi:type="dcterms:W3CDTF">2026-04-03T12:39:46Z</dcterms:created>
  <dcterms:modified xsi:type="dcterms:W3CDTF">2026-05-08T04:24:33Z</dcterms:modified>
</cp:coreProperties>
</file>